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302" r:id="rId5"/>
    <p:sldId id="313" r:id="rId6"/>
    <p:sldId id="289" r:id="rId7"/>
    <p:sldId id="290" r:id="rId8"/>
    <p:sldId id="295" r:id="rId9"/>
    <p:sldId id="297" r:id="rId10"/>
    <p:sldId id="286" r:id="rId11"/>
    <p:sldId id="291" r:id="rId12"/>
    <p:sldId id="312" r:id="rId13"/>
    <p:sldId id="293" r:id="rId14"/>
    <p:sldId id="292" r:id="rId15"/>
    <p:sldId id="303" r:id="rId16"/>
    <p:sldId id="304" r:id="rId17"/>
    <p:sldId id="287" r:id="rId18"/>
    <p:sldId id="314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3" autoAdjust="0"/>
    <p:restoredTop sz="75510" autoAdjust="0"/>
  </p:normalViewPr>
  <p:slideViewPr>
    <p:cSldViewPr snapToGrid="0">
      <p:cViewPr varScale="1">
        <p:scale>
          <a:sx n="53" d="100"/>
          <a:sy n="53" d="100"/>
        </p:scale>
        <p:origin x="10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F9262-2747-0949-92C2-4457B1D024B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8270F-4703-1748-A495-7838470B8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9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8270F-4703-1748-A495-7838470B8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21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7758-6B0B-46AF-B28C-952DE9FD2F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1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F7758-6B0B-46AF-B28C-952DE9FD2F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8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7758-6B0B-46AF-B28C-952DE9FD2F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2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7758-6B0B-46AF-B28C-952DE9FD2F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7758-6B0B-46AF-B28C-952DE9FD2F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33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7758-6B0B-46AF-B28C-952DE9FD2F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9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7758-6B0B-46AF-B28C-952DE9FD2F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7758-6B0B-46AF-B28C-952DE9FD2F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8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7758-6B0B-46AF-B28C-952DE9FD2F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6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7758-6B0B-46AF-B28C-952DE9FD2F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9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8270F-4703-1748-A495-7838470B80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14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7758-6B0B-46AF-B28C-952DE9FD2F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EC49AE-ACA2-09F1-CBBB-F311BD06E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25DA21-4DA4-A54F-3778-CBE8E347B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600" y="326293"/>
            <a:ext cx="6280339" cy="2387600"/>
          </a:xfrm>
          <a:prstGeom prst="rect">
            <a:avLst/>
          </a:prstGeo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D22F1-1801-AC79-B234-BD3731AF0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2805967"/>
            <a:ext cx="6135016" cy="44484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BAF5EF-0BF2-28EF-4E20-34188FA2E0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1580" y="3076230"/>
            <a:ext cx="3402786" cy="88968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C9DE6-0EAE-1145-14CF-408C5DBD94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3410806"/>
            <a:ext cx="5767372" cy="91440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 – Calibri bold, 20pt, blue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7C8577-72B6-B3DA-0086-B73E2654A5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4419600"/>
            <a:ext cx="5613400" cy="31652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Presenter Title – Calibri, 18pt, black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3428AD-F24E-FE08-3BDB-9DBBE163EB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600" y="6074507"/>
            <a:ext cx="4863123" cy="31652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Date (Month, Day, Year) – Calibri 16pt, black</a:t>
            </a:r>
          </a:p>
        </p:txBody>
      </p:sp>
    </p:spTree>
    <p:extLst>
      <p:ext uri="{BB962C8B-B14F-4D97-AF65-F5344CB8AC3E}">
        <p14:creationId xmlns:p14="http://schemas.microsoft.com/office/powerpoint/2010/main" val="378880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EAB2AB21-DE91-F79A-E1E4-7E0A783F193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10289" y="665923"/>
            <a:ext cx="11398313" cy="52526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B7F4DAB-9AFA-554B-F241-B1F256482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Calibri, Bold, 24PT, Dark Blue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051A20-67E1-1E59-C924-1B91938EC6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4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- Transitional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5E6F9BF-4CFB-08A0-96EF-139002B4C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65436-AF77-B72E-B282-0C53CF0C2A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7700" y="3039222"/>
            <a:ext cx="5998135" cy="779743"/>
          </a:xfrm>
        </p:spPr>
        <p:txBody>
          <a:bodyPr>
            <a:noAutofit/>
          </a:bodyPr>
          <a:lstStyle>
            <a:lvl1pPr marL="0" indent="0" algn="l">
              <a:buNone/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Transition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13820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- Transitional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E6F9BF-4CFB-08A0-96EF-139002B4C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1785"/>
            <a:ext cx="12180721" cy="685443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B31AE-1DBF-CC95-6579-C99D24279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7700" y="3039222"/>
            <a:ext cx="5984688" cy="779556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Transition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53967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- Text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00F09-5C89-5329-65EF-DB5C813F3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FD35FD-B718-07C4-25E4-DF19E6E5A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Calibri, Bold, 24PT, Dark Blue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19548-1355-E976-8E8E-DB0A98C8BF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413" y="2240210"/>
            <a:ext cx="11843268" cy="98156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Vestibulum lacinia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ligula in libero.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B65464-AFDC-EC8D-A169-B2DB98BEDC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413" y="846418"/>
            <a:ext cx="11843268" cy="109370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Vestibulum lacinia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ligula in libero.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F91AAFC-C9EF-C79B-3129-AA662B56461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4760" y="3651864"/>
            <a:ext cx="2156713" cy="2031239"/>
          </a:xfrm>
          <a:prstGeom prst="round2Diag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Any Content Box</a:t>
            </a:r>
          </a:p>
        </p:txBody>
      </p:sp>
      <p:sp>
        <p:nvSpPr>
          <p:cNvPr id="2" name="Content Placeholder 15">
            <a:extLst>
              <a:ext uri="{FF2B5EF4-FFF2-40B4-BE49-F238E27FC236}">
                <a16:creationId xmlns:a16="http://schemas.microsoft.com/office/drawing/2014/main" id="{C9B26821-2201-BC27-3F8D-D3478AFB573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811968" y="3622974"/>
            <a:ext cx="2156713" cy="2031239"/>
          </a:xfrm>
          <a:prstGeom prst="round2Diag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Any Content Box</a:t>
            </a:r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013A3161-58A9-A827-4CA6-0E3268DB76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546562" y="3651864"/>
            <a:ext cx="2156713" cy="2031239"/>
          </a:xfrm>
          <a:prstGeom prst="round2Diag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Any Content Box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0119918C-3FB7-5CDE-6BB0-50FDB07967C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390166" y="3651864"/>
            <a:ext cx="2156713" cy="2031239"/>
          </a:xfrm>
          <a:prstGeom prst="round2Diag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Any Content Box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9C509051-D0DD-5DDF-E136-1689E2BDB61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968364" y="3636229"/>
            <a:ext cx="2156713" cy="2031239"/>
          </a:xfrm>
          <a:prstGeom prst="round2Diag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Any Content Box</a:t>
            </a:r>
          </a:p>
        </p:txBody>
      </p:sp>
    </p:spTree>
    <p:extLst>
      <p:ext uri="{BB962C8B-B14F-4D97-AF65-F5344CB8AC3E}">
        <p14:creationId xmlns:p14="http://schemas.microsoft.com/office/powerpoint/2010/main" val="1193083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- Text and Long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00F09-5C89-5329-65EF-DB5C813F3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FD35FD-B718-07C4-25E4-DF19E6E5A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Calibri, Bold, 24PT, Dark Blue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19548-1355-E976-8E8E-DB0A98C8BF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413" y="2240210"/>
            <a:ext cx="11852322" cy="115383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Vestibulum lacinia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ligula in libero.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B65464-AFDC-EC8D-A169-B2DB98BEDC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413" y="846418"/>
            <a:ext cx="11968162" cy="115383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Vestibulum lacinia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ligula in libero.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5A067-5AC0-E0FC-8135-82A1AAEDF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13" y="3751263"/>
            <a:ext cx="5845081" cy="914400"/>
          </a:xfrm>
          <a:solidFill>
            <a:schemeClr val="accent2"/>
          </a:solidFill>
        </p:spPr>
        <p:txBody>
          <a:bodyPr numCol="1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Item Goes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F0E346F-DAEF-BB8B-4C57-B017D233F3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1506" y="3751263"/>
            <a:ext cx="5845081" cy="914400"/>
          </a:xfrm>
          <a:solidFill>
            <a:schemeClr val="accent2"/>
          </a:solidFill>
        </p:spPr>
        <p:txBody>
          <a:bodyPr numCol="1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Item Goes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8EF0968-E6B6-A416-BB68-E6C5429AE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413" y="4855998"/>
            <a:ext cx="5845081" cy="914400"/>
          </a:xfrm>
          <a:solidFill>
            <a:schemeClr val="accent2"/>
          </a:solidFill>
        </p:spPr>
        <p:txBody>
          <a:bodyPr numCol="1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Item Goes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26D63C6-6C48-0DEE-CBBC-6B2983324B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1506" y="4855998"/>
            <a:ext cx="5845081" cy="914400"/>
          </a:xfrm>
          <a:solidFill>
            <a:schemeClr val="accent2"/>
          </a:solidFill>
        </p:spPr>
        <p:txBody>
          <a:bodyPr numCol="1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Item Goes Here</a:t>
            </a:r>
          </a:p>
        </p:txBody>
      </p:sp>
    </p:spTree>
    <p:extLst>
      <p:ext uri="{BB962C8B-B14F-4D97-AF65-F5344CB8AC3E}">
        <p14:creationId xmlns:p14="http://schemas.microsoft.com/office/powerpoint/2010/main" val="227468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Text and Various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00F09-5C89-5329-65EF-DB5C813F3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FD35FD-B718-07C4-25E4-DF19E6E5A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Calibri, Bold, 24PT, Dark Blue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19548-1355-E976-8E8E-DB0A98C8BF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413" y="2240210"/>
            <a:ext cx="1182516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Vestibulum lacinia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ligula in libero.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B65464-AFDC-EC8D-A169-B2DB98BEDC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413" y="846418"/>
            <a:ext cx="11968162" cy="115383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Vestibulum lacinia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ligula in libero.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5A067-5AC0-E0FC-8135-82A1AAEDF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13" y="3429000"/>
            <a:ext cx="6064529" cy="726541"/>
          </a:xfrm>
          <a:solidFill>
            <a:schemeClr val="accent2"/>
          </a:solidFill>
        </p:spPr>
        <p:txBody>
          <a:bodyPr numCol="1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Item Goes Here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C870AF4D-DA61-21C7-448C-797AF448DB4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5413" y="4273236"/>
            <a:ext cx="2832940" cy="1638461"/>
          </a:xfrm>
          <a:prstGeom prst="round2Diag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Any Content Box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51F23B94-2C47-8821-4EC1-95C99ABF36D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57002" y="4273236"/>
            <a:ext cx="2832940" cy="1638461"/>
          </a:xfrm>
          <a:prstGeom prst="round2Diag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Any Content Box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21FE6CCD-AF42-B0E8-CFD8-83EE3FDDF03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478867" y="3429000"/>
            <a:ext cx="2662506" cy="2482697"/>
          </a:xfrm>
          <a:prstGeom prst="round2Diag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Any Content Box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26605F81-7039-A23E-5F5D-77442A2C3BF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430298" y="3429000"/>
            <a:ext cx="2662506" cy="2482697"/>
          </a:xfrm>
          <a:prstGeom prst="round2Diag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Any Content Box</a:t>
            </a:r>
          </a:p>
        </p:txBody>
      </p:sp>
    </p:spTree>
    <p:extLst>
      <p:ext uri="{BB962C8B-B14F-4D97-AF65-F5344CB8AC3E}">
        <p14:creationId xmlns:p14="http://schemas.microsoft.com/office/powerpoint/2010/main" val="189990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8A89-76B9-F6C9-40E9-5D2ED273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9087" y="6306172"/>
            <a:ext cx="500270" cy="365125"/>
          </a:xfrm>
          <a:prstGeom prst="rect">
            <a:avLst/>
          </a:prstGeom>
        </p:spPr>
        <p:txBody>
          <a:bodyPr/>
          <a:lstStyle/>
          <a:p>
            <a:fld id="{571151EE-D767-2344-97DD-D9FEF541A587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556227E-2616-E857-7493-DCF0FF794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4EBC52-E3D3-871A-95D4-56C951FAE858}"/>
              </a:ext>
            </a:extLst>
          </p:cNvPr>
          <p:cNvSpPr txBox="1"/>
          <p:nvPr userDrawn="1"/>
        </p:nvSpPr>
        <p:spPr>
          <a:xfrm>
            <a:off x="0" y="3641916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spc="1000" baseline="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38BA39-23F4-58D3-F3F8-7CA5A67EFC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415" y="2180492"/>
            <a:ext cx="4775170" cy="124850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00391B6-426E-E8F9-8711-C10D30FDD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602368"/>
            <a:ext cx="12192000" cy="315912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8C3A7D-6C13-E9C7-4EFB-5B225F8F99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029761"/>
            <a:ext cx="12192000" cy="83917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(xxx) xxx – </a:t>
            </a:r>
            <a:r>
              <a:rPr lang="en-US" dirty="0" err="1"/>
              <a:t>xxxx</a:t>
            </a:r>
            <a:endParaRPr lang="en-US" dirty="0"/>
          </a:p>
          <a:p>
            <a:pPr lvl="0"/>
            <a:r>
              <a:rPr lang="en-US" dirty="0" err="1"/>
              <a:t>name@company.com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27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C725-40B5-4B2C-B9B2-2FD44B43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48" y="133985"/>
            <a:ext cx="105156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55B9E-145B-4AF5-81C2-741F1D073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47" y="1321038"/>
            <a:ext cx="10515600" cy="484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462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FF54-21DA-B2CA-E9A1-797EA0C66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00F09-5C89-5329-65EF-DB5C813F3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7B314-C654-2513-254B-1FB5AF02D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Calibri, Bold, 24PT, Dark Blue</a:t>
            </a:r>
          </a:p>
        </p:txBody>
      </p:sp>
    </p:spTree>
    <p:extLst>
      <p:ext uri="{BB962C8B-B14F-4D97-AF65-F5344CB8AC3E}">
        <p14:creationId xmlns:p14="http://schemas.microsoft.com/office/powerpoint/2010/main" val="309292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66559F-1D48-C880-27C7-F1963E0706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089" y="665923"/>
            <a:ext cx="5893712" cy="5252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53D9B-4876-C7E5-9BAC-750879713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65922"/>
            <a:ext cx="5907157" cy="52526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1AA691-1118-BEF9-029F-9FA2A00109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E94FC-BE94-AFED-114A-68956DB93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Calibri, Bold, 24PT, Dark Blue</a:t>
            </a:r>
          </a:p>
        </p:txBody>
      </p:sp>
    </p:spTree>
    <p:extLst>
      <p:ext uri="{BB962C8B-B14F-4D97-AF65-F5344CB8AC3E}">
        <p14:creationId xmlns:p14="http://schemas.microsoft.com/office/powerpoint/2010/main" val="275024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66559F-1D48-C880-27C7-F1963E0706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089" y="665923"/>
            <a:ext cx="3861449" cy="5252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1AA691-1118-BEF9-029F-9FA2A00109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E94FC-BE94-AFED-114A-68956DB93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Calibri, Bold, 24PT, Dark Blue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D8B6408-6C74-FD36-D85B-693CD30949A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02737" y="665923"/>
            <a:ext cx="3861449" cy="5252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9E58AC-161C-FDCA-0FC7-9DBF610712F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14413" y="665923"/>
            <a:ext cx="3861449" cy="5252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89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04655-C394-3949-9C17-8C4DA9C24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1" y="663283"/>
            <a:ext cx="5880100" cy="386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42CAF-86BA-1B6A-4765-8F2E2AEDF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701" y="1216077"/>
            <a:ext cx="5880100" cy="4425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F2FE5-C2B6-F073-276C-6F7FED455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658538"/>
            <a:ext cx="5910333" cy="3960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F9C82-29C4-96A4-7508-E0DAC231A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16303"/>
            <a:ext cx="5910333" cy="44258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2453A8-6BA3-C509-9C15-4985915582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Calibri, Bold, 24PT, Dark Blue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347584-8619-7341-6648-5361D068B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0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A5D49-5628-0512-D211-17533DBE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665922"/>
            <a:ext cx="6896169" cy="52526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D3C96-298D-5B82-6E90-8AFC691EE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642" y="665922"/>
            <a:ext cx="4747593" cy="5252621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C6C31C5-5F47-2312-0F33-BAE13B3D9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Calibri, Bold, 24PT, Dark Blue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2D4B34-BF09-8427-4F1C-A156858843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6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1C422B-279E-90B7-2C4E-28ADADD155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966" y="665577"/>
            <a:ext cx="5907088" cy="525262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B57DE5-47A2-F282-AF90-3157BE35176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72200" y="665921"/>
            <a:ext cx="5907156" cy="5252621"/>
          </a:xfrm>
          <a:prstGeom prst="round2DiagRect">
            <a:avLst>
              <a:gd name="adj1" fmla="val 27163"/>
              <a:gd name="adj2" fmla="val 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5018BE2-C2E9-8B3E-0158-EDE46654E6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Calibri, Bold, 24PT, Dark Blue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634018-03CA-BAE2-D478-0FC37CC81A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7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- Picture with More Detaile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1C422B-279E-90B7-2C4E-28ADADD155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966" y="665578"/>
            <a:ext cx="8240182" cy="682455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B57DE5-47A2-F282-AF90-3157BE35176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625526" y="593889"/>
            <a:ext cx="3453830" cy="5324653"/>
          </a:xfrm>
          <a:prstGeom prst="round2DiagRect">
            <a:avLst>
              <a:gd name="adj1" fmla="val 27163"/>
              <a:gd name="adj2" fmla="val 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5018BE2-C2E9-8B3E-0158-EDE46654E6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Calibri, Bold, 24PT, Dark Blue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634018-03CA-BAE2-D478-0FC37CC81A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BF820-4EF2-160B-6C8F-74B19C6C23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100" y="1441827"/>
            <a:ext cx="1876425" cy="3252787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FDC025-CC5D-9C8C-F336-53BAC86F2D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2641" y="1424070"/>
            <a:ext cx="1876425" cy="3252787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3819466-9095-B8C0-2428-19FA43FABB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9182" y="1424070"/>
            <a:ext cx="1876425" cy="3252787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E6C900E-E449-DD58-971D-8A1B2733E3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5723" y="1424069"/>
            <a:ext cx="1876425" cy="3252787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6263F65-2CE3-F1DE-3D89-8A396FD375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1966" y="4770650"/>
            <a:ext cx="8240182" cy="1147892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55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- 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D9800C-4636-8D7C-0340-B4DD9A9055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Calibri, Bold, 24PT, Dark Blue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C6725-78D8-56E9-C15D-67B76C81A4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3BADC-913B-BB2C-2377-C6EC9ACB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9" y="166342"/>
            <a:ext cx="11966715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– Calibri, Bold, 24PT, Dark Blue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ADF04-5102-CAC7-4385-2103301F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89" y="665923"/>
            <a:ext cx="11966715" cy="5252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E4F5A-2475-F541-3797-BF727E9A820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089" y="6192076"/>
            <a:ext cx="2024750" cy="52938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102009-844D-6210-A9DF-C6570E18A4DF}"/>
              </a:ext>
            </a:extLst>
          </p:cNvPr>
          <p:cNvCxnSpPr/>
          <p:nvPr userDrawn="1"/>
        </p:nvCxnSpPr>
        <p:spPr>
          <a:xfrm>
            <a:off x="0" y="6037815"/>
            <a:ext cx="12192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265B8E-FC38-080A-EE97-A0441994B167}"/>
              </a:ext>
            </a:extLst>
          </p:cNvPr>
          <p:cNvCxnSpPr>
            <a:cxnSpLocks/>
          </p:cNvCxnSpPr>
          <p:nvPr userDrawn="1"/>
        </p:nvCxnSpPr>
        <p:spPr>
          <a:xfrm>
            <a:off x="8686800" y="6037815"/>
            <a:ext cx="35052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D3DFC7B-31E8-A9C8-96C2-22DADEF6A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9604" y="6274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EE64-EF0D-DE4C-A197-D313DFB350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2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7" r:id="rId4"/>
    <p:sldLayoutId id="2147483653" r:id="rId5"/>
    <p:sldLayoutId id="2147483656" r:id="rId6"/>
    <p:sldLayoutId id="2147483662" r:id="rId7"/>
    <p:sldLayoutId id="2147483666" r:id="rId8"/>
    <p:sldLayoutId id="2147483654" r:id="rId9"/>
    <p:sldLayoutId id="2147483655" r:id="rId10"/>
    <p:sldLayoutId id="2147483651" r:id="rId11"/>
    <p:sldLayoutId id="2147483660" r:id="rId12"/>
    <p:sldLayoutId id="2147483663" r:id="rId13"/>
    <p:sldLayoutId id="2147483664" r:id="rId14"/>
    <p:sldLayoutId id="2147483665" r:id="rId15"/>
    <p:sldLayoutId id="2147483661" r:id="rId16"/>
    <p:sldLayoutId id="214748366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85000"/>
            <a:lumOff val="15000"/>
          </a:schemeClr>
        </a:buClr>
        <a:buFont typeface="Wingdings" pitchFamily="2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Wingdings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Wingdings" pitchFamily="2" charset="2"/>
        <a:buChar char="§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A92A-E721-4F78-935B-F01A7C320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475721"/>
            <a:ext cx="6280339" cy="2387600"/>
          </a:xfrm>
        </p:spPr>
        <p:txBody>
          <a:bodyPr>
            <a:normAutofit/>
          </a:bodyPr>
          <a:lstStyle/>
          <a:p>
            <a:r>
              <a:rPr lang="en-US" sz="3200" b="0" dirty="0">
                <a:solidFill>
                  <a:schemeClr val="tx2"/>
                </a:solidFill>
              </a:rPr>
              <a:t>KEYNOTE SESSION:</a:t>
            </a:r>
            <a:br>
              <a:rPr lang="en-US" dirty="0"/>
            </a:br>
            <a:r>
              <a:rPr lang="en-US" dirty="0"/>
              <a:t>The Essential Value</a:t>
            </a:r>
            <a:br>
              <a:rPr lang="en-US" dirty="0"/>
            </a:br>
            <a:r>
              <a:rPr lang="en-US" dirty="0"/>
              <a:t>of Good Suppliers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5D16DC8-E340-CC3C-3D81-8B96DEC30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2957715"/>
            <a:ext cx="5967896" cy="6207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How to Identify and Select the Right Suppliers as a Part of your PMTA and What to Do if You Need to Change Suppliers Along the Way.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80B1FE-DF28-5BEA-AE59-744870B50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00" y="3575452"/>
            <a:ext cx="1425713" cy="914400"/>
          </a:xfrm>
        </p:spPr>
        <p:txBody>
          <a:bodyPr/>
          <a:lstStyle/>
          <a:p>
            <a:r>
              <a:rPr lang="en-US" dirty="0"/>
              <a:t>Mike Bond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5CD452-E2D5-8743-F25A-B2F253C212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2600" y="4494795"/>
            <a:ext cx="1387651" cy="3165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Labstat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96E1F5-1435-620F-5B28-0B84EDE3B0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JANUARY 30 | 11:00AM - 11:30AM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914529D-5D60-4360-2793-BADD04E06EAD}"/>
              </a:ext>
            </a:extLst>
          </p:cNvPr>
          <p:cNvSpPr txBox="1">
            <a:spLocks/>
          </p:cNvSpPr>
          <p:nvPr/>
        </p:nvSpPr>
        <p:spPr>
          <a:xfrm>
            <a:off x="2327375" y="3570509"/>
            <a:ext cx="3018348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Bonnie Coffa, PhD, DABT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1A2A68C-9E52-7945-F0D9-9C09C5B140FF}"/>
              </a:ext>
            </a:extLst>
          </p:cNvPr>
          <p:cNvSpPr txBox="1">
            <a:spLocks/>
          </p:cNvSpPr>
          <p:nvPr/>
        </p:nvSpPr>
        <p:spPr>
          <a:xfrm>
            <a:off x="2327375" y="4489852"/>
            <a:ext cx="1387651" cy="316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Chemular</a:t>
            </a:r>
          </a:p>
        </p:txBody>
      </p:sp>
    </p:spTree>
    <p:extLst>
      <p:ext uri="{BB962C8B-B14F-4D97-AF65-F5344CB8AC3E}">
        <p14:creationId xmlns:p14="http://schemas.microsoft.com/office/powerpoint/2010/main" val="184966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F88D4-EB4E-81BC-4801-A56BFE8C6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89" y="2965821"/>
            <a:ext cx="11820488" cy="286347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PMTA requires assessment and insights from the manufacturer</a:t>
            </a:r>
          </a:p>
          <a:p>
            <a:pPr lvl="1"/>
            <a:r>
              <a:rPr lang="en-CA" dirty="0"/>
              <a:t>In addition to specific analytes, FDA requires: </a:t>
            </a:r>
            <a:r>
              <a:rPr lang="en-CA" i="1" dirty="0"/>
              <a:t>“Other constituents, as appropriate for your particular product.”</a:t>
            </a:r>
            <a:br>
              <a:rPr lang="en-CA" dirty="0"/>
            </a:br>
            <a:endParaRPr lang="en-CA" dirty="0"/>
          </a:p>
          <a:p>
            <a:r>
              <a:rPr lang="en-CA" dirty="0"/>
              <a:t>Does your vendor offer…</a:t>
            </a:r>
          </a:p>
          <a:p>
            <a:pPr lvl="1"/>
            <a:r>
              <a:rPr lang="en-CA" dirty="0"/>
              <a:t>Insight into other constituents?</a:t>
            </a:r>
          </a:p>
          <a:p>
            <a:pPr lvl="1"/>
            <a:r>
              <a:rPr lang="en-CA" dirty="0"/>
              <a:t>Custom methods development?</a:t>
            </a:r>
            <a:endParaRPr lang="en-CA" dirty="0">
              <a:highlight>
                <a:srgbClr val="FFFF00"/>
              </a:highlight>
            </a:endParaRPr>
          </a:p>
          <a:p>
            <a:pPr lvl="1"/>
            <a:r>
              <a:rPr lang="en-CA" dirty="0"/>
              <a:t>Complex/custom statistical evaluation? </a:t>
            </a:r>
          </a:p>
          <a:p>
            <a:pPr lvl="1"/>
            <a:r>
              <a:rPr lang="en-CA" dirty="0"/>
              <a:t>Customized/automated data handling?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71D37-2884-72B3-D902-57661163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Experience &amp; Offerings</a:t>
            </a:r>
          </a:p>
        </p:txBody>
      </p:sp>
      <p:pic>
        <p:nvPicPr>
          <p:cNvPr id="4" name="Picture 3" descr="A picture containing drinking water, bottle, bell jar&#10;&#10;Description automatically generated">
            <a:extLst>
              <a:ext uri="{FF2B5EF4-FFF2-40B4-BE49-F238E27FC236}">
                <a16:creationId xmlns:a16="http://schemas.microsoft.com/office/drawing/2014/main" id="{6ACD3F66-4754-03FB-72E5-026508471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56153"/>
            <a:ext cx="12192001" cy="19357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7C146-272E-39F2-2F07-8E9F7E326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46DD86-07FF-DD3F-EC1C-7BBDF1E255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655340" y="4397560"/>
            <a:ext cx="2766753" cy="16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0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32AA5-FAD3-AC20-4C5A-BA420402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89" y="2551916"/>
            <a:ext cx="5709935" cy="35078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dirty="0"/>
              <a:t>Chemistry</a:t>
            </a:r>
          </a:p>
          <a:p>
            <a:pPr>
              <a:lnSpc>
                <a:spcPct val="100000"/>
              </a:lnSpc>
            </a:pPr>
            <a:r>
              <a:rPr lang="en-CA" dirty="0"/>
              <a:t>Microbial and Toxicology</a:t>
            </a:r>
          </a:p>
          <a:p>
            <a:pPr>
              <a:lnSpc>
                <a:spcPct val="100000"/>
              </a:lnSpc>
            </a:pPr>
            <a:r>
              <a:rPr lang="en-CA" dirty="0"/>
              <a:t>Environmental</a:t>
            </a:r>
          </a:p>
          <a:p>
            <a:pPr>
              <a:lnSpc>
                <a:spcPct val="100000"/>
              </a:lnSpc>
            </a:pPr>
            <a:r>
              <a:rPr lang="en-CA" dirty="0"/>
              <a:t>Varied puffing regimes for some products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45906-F06F-6753-C610-6109CF4A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Capacity &amp; Scalability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38BED-019E-A388-4BD9-305A56AB4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"/>
          <a:stretch/>
        </p:blipFill>
        <p:spPr>
          <a:xfrm>
            <a:off x="-6842" y="746848"/>
            <a:ext cx="12198841" cy="15404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31870-CCC9-06D3-1667-CCE46FA4E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9AA5A-9A9D-65E9-0321-DFE7C40AEFC1}"/>
              </a:ext>
            </a:extLst>
          </p:cNvPr>
          <p:cNvSpPr txBox="1"/>
          <p:nvPr/>
        </p:nvSpPr>
        <p:spPr>
          <a:xfrm>
            <a:off x="5701553" y="2443815"/>
            <a:ext cx="6391251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CA" sz="2400" dirty="0"/>
              <a:t>Clinical and bio-analytical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CA" sz="2400" dirty="0"/>
              <a:t>Shelf-life studies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CA" sz="2400" dirty="0"/>
              <a:t>Capacity &amp; agility to prioritize deficiency letters 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sometimes with only a few weeks or months to respond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A297C1-0E9A-4E92-886F-74446EABF1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53740" y="4511824"/>
            <a:ext cx="2766753" cy="16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4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9D04-3A2E-FAF7-EF32-FCC793A6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/>
              <a:t>Redundancy equipment </a:t>
            </a:r>
          </a:p>
          <a:p>
            <a:r>
              <a:rPr lang="en-CA" dirty="0"/>
              <a:t>Back-up power for stability storage</a:t>
            </a:r>
          </a:p>
          <a:p>
            <a:r>
              <a:rPr lang="en-CA" dirty="0"/>
              <a:t>Multiple sites, networked laboratories </a:t>
            </a:r>
          </a:p>
          <a:p>
            <a:r>
              <a:rPr lang="en-CA" dirty="0"/>
              <a:t>Full redundancy for microbiological work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1AA6D51-80A4-99CD-56FC-ADEE0BC33DA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/>
          <a:srcRect l="1903" t="7" r="4290" b="-7"/>
          <a:stretch/>
        </p:blipFill>
        <p:spPr>
          <a:xfrm>
            <a:off x="6172200" y="665921"/>
            <a:ext cx="5907156" cy="525262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121DF-58A9-426A-888C-BBD74DFF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Business Continuity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82D84-06C5-2C9C-BE9E-87BFAFF63E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2D1DA-85E5-FE41-6E2A-728052782F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41180" y="4114800"/>
            <a:ext cx="2766753" cy="16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5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427113-FF9D-EE80-B68D-5E24612488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Strategic testing (pilot, prototype, bridging)</a:t>
            </a:r>
          </a:p>
          <a:p>
            <a:r>
              <a:rPr lang="en-US" dirty="0"/>
              <a:t>Budget can influence testing cadence (file amendments)</a:t>
            </a:r>
          </a:p>
          <a:p>
            <a:r>
              <a:rPr lang="en-US" dirty="0"/>
              <a:t>Develop testing plan to prioritize data generation and study plans for future testing</a:t>
            </a:r>
          </a:p>
          <a:p>
            <a:r>
              <a:rPr lang="en-US" dirty="0"/>
              <a:t>“Basically, show FDA you are doing the right thing”</a:t>
            </a:r>
          </a:p>
          <a:p>
            <a:endParaRPr lang="en-US" dirty="0"/>
          </a:p>
        </p:txBody>
      </p:sp>
      <p:pic>
        <p:nvPicPr>
          <p:cNvPr id="7" name="Picture Placeholder 6" descr="A person touching a digital screen&#10;&#10;Description automatically generated">
            <a:extLst>
              <a:ext uri="{FF2B5EF4-FFF2-40B4-BE49-F238E27FC236}">
                <a16:creationId xmlns:a16="http://schemas.microsoft.com/office/drawing/2014/main" id="{609DED2E-F24C-EC86-3DA0-F3F4FA4B960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"/>
          <a:stretch/>
        </p:blipFill>
        <p:spPr>
          <a:xfrm>
            <a:off x="6172200" y="665921"/>
            <a:ext cx="5907156" cy="525262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29EFACF-B29D-C4FC-806D-98A758F1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with Testing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302FC-3F22-699A-1C83-BBC8B28631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0D5E2-D445-E32F-7902-D460BC9C6E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96873" y="4312742"/>
            <a:ext cx="2766755" cy="160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7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00CBEFE-1AF3-B666-EE19-7D184F99E0C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" b="559"/>
          <a:stretch/>
        </p:blipFill>
        <p:spPr>
          <a:xfrm>
            <a:off x="5521986" y="0"/>
            <a:ext cx="5199218" cy="600891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50B2E-B245-A4B2-9558-06C220D5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Changing Suppliers Along the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F0377-5216-9084-C13F-B4352149C7AB}"/>
              </a:ext>
            </a:extLst>
          </p:cNvPr>
          <p:cNvSpPr txBox="1"/>
          <p:nvPr/>
        </p:nvSpPr>
        <p:spPr>
          <a:xfrm>
            <a:off x="126089" y="699519"/>
            <a:ext cx="5199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if you need to change suppliers? Approach the process strategically and focus on minimizing risks and maintaining project continuity. 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CA364-A1A0-1F1A-3D08-8A676DA513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4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023475-A188-3FA2-18F4-6F7BB6A65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966" y="2734178"/>
            <a:ext cx="5907088" cy="111610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accent2"/>
                </a:solidFill>
              </a:rPr>
              <a:t>How can we help you?</a:t>
            </a:r>
          </a:p>
          <a:p>
            <a:pPr marL="0" indent="0">
              <a:buNone/>
            </a:pPr>
            <a:r>
              <a:rPr lang="en-US" dirty="0"/>
              <a:t>Request a meeting at TPE in your message</a:t>
            </a:r>
          </a:p>
        </p:txBody>
      </p:sp>
      <p:pic>
        <p:nvPicPr>
          <p:cNvPr id="9" name="Picture Placeholder 8" descr="A blue and white qr code&#10;&#10;Description automatically generated">
            <a:extLst>
              <a:ext uri="{FF2B5EF4-FFF2-40B4-BE49-F238E27FC236}">
                <a16:creationId xmlns:a16="http://schemas.microsoft.com/office/drawing/2014/main" id="{BBB90F1A-FE24-C9F0-D8C1-7905862BEFC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-24899" t="-15218" r="-21798" b="-15236"/>
          <a:stretch/>
        </p:blipFill>
        <p:spPr>
          <a:xfrm>
            <a:off x="6172200" y="665921"/>
            <a:ext cx="5907156" cy="5252621"/>
          </a:xfrm>
          <a:solidFill>
            <a:schemeClr val="tx2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F63A792-98A7-F8FC-E43D-F7F126C9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the </a:t>
            </a:r>
            <a:r>
              <a:rPr lang="en-US" dirty="0" err="1"/>
              <a:t>Labstat</a:t>
            </a:r>
            <a:r>
              <a:rPr lang="en-US" dirty="0"/>
              <a:t> Website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7103E-B921-1089-35BA-A609C48BEF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1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54247-02FA-2D28-DBEA-91828B04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51EE-D767-2344-97DD-D9FEF541A5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65CDE-0408-919C-8E0A-D7C18CAA3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DE1FA6-4C0A-8503-6F03-CE10E435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happen if you select the wrong testing lab (supplier)?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97A400-6C05-D6EB-3443-7D42996373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3820" y="4074602"/>
            <a:ext cx="2295058" cy="981561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Spend more money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1FD206C8-D8E9-65B7-6B16-A70BAA083570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13" y="1163079"/>
            <a:ext cx="2155825" cy="2763463"/>
          </a:xfrm>
        </p:spPr>
      </p:pic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A27DC710-8D17-8D0B-EF45-A5B7304F6C44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2338" y="1163078"/>
            <a:ext cx="2155825" cy="2763463"/>
          </a:xfrm>
        </p:spPr>
      </p:pic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F06954C0-1184-E588-A35D-2024E5D45E40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120" y="1163077"/>
            <a:ext cx="1953773" cy="2763463"/>
          </a:xfrm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392BDBCD-8324-44DA-76DA-303D637692D6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9813" y="1163078"/>
            <a:ext cx="2157412" cy="2763463"/>
          </a:xfrm>
        </p:spPr>
      </p:pic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145BA419-246C-4F9D-CB2E-2F91FC53489C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8875" y="1163077"/>
            <a:ext cx="2155825" cy="2763462"/>
          </a:xfr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19CD65E-F08E-F9B2-236E-F2C4AEA52AB1}"/>
              </a:ext>
            </a:extLst>
          </p:cNvPr>
          <p:cNvSpPr txBox="1">
            <a:spLocks/>
          </p:cNvSpPr>
          <p:nvPr/>
        </p:nvSpPr>
        <p:spPr>
          <a:xfrm>
            <a:off x="2407982" y="4074602"/>
            <a:ext cx="2295058" cy="98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2"/>
                </a:solidFill>
              </a:rPr>
              <a:t>Testing takes longer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D0E2F5E7-FE09-2355-D8C8-A837CBFBD349}"/>
              </a:ext>
            </a:extLst>
          </p:cNvPr>
          <p:cNvSpPr txBox="1">
            <a:spLocks/>
          </p:cNvSpPr>
          <p:nvPr/>
        </p:nvSpPr>
        <p:spPr>
          <a:xfrm>
            <a:off x="4934379" y="4068107"/>
            <a:ext cx="2295058" cy="195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2"/>
                </a:solidFill>
              </a:rPr>
              <a:t>FDA issues deficiency letter because methods and validation reports not in a lab TPMF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3749096-F10D-D8C7-44F9-9D0F422D2CA4}"/>
              </a:ext>
            </a:extLst>
          </p:cNvPr>
          <p:cNvSpPr txBox="1">
            <a:spLocks/>
          </p:cNvSpPr>
          <p:nvPr/>
        </p:nvSpPr>
        <p:spPr>
          <a:xfrm>
            <a:off x="7292809" y="4074599"/>
            <a:ext cx="2295058" cy="98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2"/>
                </a:solidFill>
              </a:rPr>
              <a:t>Bad data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B9EAFCE-3E63-A47E-E644-A87924D1EF7D}"/>
              </a:ext>
            </a:extLst>
          </p:cNvPr>
          <p:cNvSpPr txBox="1">
            <a:spLocks/>
          </p:cNvSpPr>
          <p:nvPr/>
        </p:nvSpPr>
        <p:spPr>
          <a:xfrm>
            <a:off x="9714611" y="4074599"/>
            <a:ext cx="2295058" cy="98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2"/>
                </a:solidFill>
              </a:rPr>
              <a:t>Start testing all over</a:t>
            </a:r>
          </a:p>
        </p:txBody>
      </p:sp>
    </p:spTree>
    <p:extLst>
      <p:ext uri="{BB962C8B-B14F-4D97-AF65-F5344CB8AC3E}">
        <p14:creationId xmlns:p14="http://schemas.microsoft.com/office/powerpoint/2010/main" val="103481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073AB-0FFD-AFBF-D841-617B1406B2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/>
              <a:t>FDA’s Application Review status FY 20-23</a:t>
            </a:r>
          </a:p>
          <a:p>
            <a:pPr lvl="1"/>
            <a:r>
              <a:rPr lang="en-CA" dirty="0"/>
              <a:t>26 million applications received, mostly e-cigs</a:t>
            </a:r>
          </a:p>
          <a:p>
            <a:pPr lvl="1"/>
            <a:r>
              <a:rPr lang="en-CA" dirty="0"/>
              <a:t>99% have been rejected in some way</a:t>
            </a:r>
          </a:p>
          <a:p>
            <a:pPr lvl="1"/>
            <a:r>
              <a:rPr lang="en-CA" dirty="0"/>
              <a:t>23 marketing authorizations for e-cigarettes (MGO)</a:t>
            </a:r>
          </a:p>
          <a:p>
            <a:pPr lvl="1"/>
            <a:endParaRPr lang="en-CA" dirty="0"/>
          </a:p>
        </p:txBody>
      </p:sp>
      <p:pic>
        <p:nvPicPr>
          <p:cNvPr id="8" name="Picture Placeholder 7" descr="A group of vaping devices on a table&#10;&#10;Description automatically generated">
            <a:extLst>
              <a:ext uri="{FF2B5EF4-FFF2-40B4-BE49-F238E27FC236}">
                <a16:creationId xmlns:a16="http://schemas.microsoft.com/office/drawing/2014/main" id="{8249FF98-054F-A29B-E6B6-9E664127530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"/>
          <a:stretch/>
        </p:blipFill>
        <p:spPr>
          <a:xfrm>
            <a:off x="6172200" y="665921"/>
            <a:ext cx="5907156" cy="525262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BD7962-1AC6-BB78-E2DA-9D95C43E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PMTA Landscape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A98E2B-D52D-08AF-828F-7127B97BDE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D16AFA52-713C-48C0-900A-742C1A6029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E810C-0EBD-649E-8CA0-CB15A14F89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966" y="665577"/>
            <a:ext cx="4436283" cy="5252623"/>
          </a:xfrm>
        </p:spPr>
        <p:txBody>
          <a:bodyPr>
            <a:noAutofit/>
          </a:bodyPr>
          <a:lstStyle/>
          <a:p>
            <a:r>
              <a:rPr lang="en-CA" b="1" dirty="0"/>
              <a:t>RTA</a:t>
            </a:r>
            <a:r>
              <a:rPr lang="en-CA" dirty="0"/>
              <a:t> – Applications failed to meet the “minimum threshold for scientific review” (missing information)</a:t>
            </a:r>
          </a:p>
          <a:p>
            <a:r>
              <a:rPr lang="en-CA" b="1" dirty="0"/>
              <a:t>MDO</a:t>
            </a:r>
            <a:r>
              <a:rPr lang="en-CA" dirty="0"/>
              <a:t> – Missing or incomplete scientific details; failure to adequately address impact on public health (quality of the information)</a:t>
            </a:r>
          </a:p>
          <a:p>
            <a:pPr marL="0" indent="0">
              <a:buNone/>
            </a:pPr>
            <a:endParaRPr lang="en-CA" dirty="0"/>
          </a:p>
          <a:p>
            <a:endParaRPr lang="en-CA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554C6-B02A-6D3C-2EAE-D29BCD82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FDA Rejections – They Didn’t Have the Science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E2E48-69D0-F924-8845-7F0C2652AC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125" y="3282386"/>
            <a:ext cx="7188909" cy="2292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B7C6D-2259-43DE-F759-3E54EE719E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431" y="665577"/>
            <a:ext cx="5209215" cy="24239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4A5B5-FA8A-B089-1CBF-41DD5C354C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3A51F-46D3-9651-FEA3-31843CE6BD40}"/>
              </a:ext>
            </a:extLst>
          </p:cNvPr>
          <p:cNvSpPr txBox="1"/>
          <p:nvPr/>
        </p:nvSpPr>
        <p:spPr>
          <a:xfrm>
            <a:off x="310896" y="5337050"/>
            <a:ext cx="377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RTA = Refuse to accept</a:t>
            </a:r>
          </a:p>
          <a:p>
            <a:r>
              <a:rPr lang="en-US" dirty="0"/>
              <a:t>MDO = Marketing Denial Order</a:t>
            </a:r>
          </a:p>
        </p:txBody>
      </p:sp>
    </p:spTree>
    <p:extLst>
      <p:ext uri="{BB962C8B-B14F-4D97-AF65-F5344CB8AC3E}">
        <p14:creationId xmlns:p14="http://schemas.microsoft.com/office/powerpoint/2010/main" val="85817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9E0E-E945-BE79-BE1C-997C9709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FDA Action Ramped Up in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AAA07-D54D-EA6E-E38B-3E20F082EB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6308">
            <a:off x="589492" y="1119497"/>
            <a:ext cx="3308370" cy="40347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2A24A-485B-EE1F-C524-7B5F02DF43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4864">
            <a:off x="2328664" y="1201617"/>
            <a:ext cx="3270591" cy="40119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7B62C7-91F6-5473-41B1-0FDF6C3C5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7750">
            <a:off x="4525105" y="1348331"/>
            <a:ext cx="3351913" cy="416133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AE6B09-8D4A-0FDF-3B07-B7CBC524E0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272" y="1091826"/>
            <a:ext cx="3430462" cy="42730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C995FD-44D4-4995-9BD4-332D9C2B5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022-C5F1-7471-8A0F-B182F575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Major Manufacturers are Pressing for 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1662E-518F-B2E1-1977-21767957A7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851" y="677925"/>
            <a:ext cx="4026001" cy="514847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D06F31-E8B2-3AAC-50D9-A00A256E7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630" y="677925"/>
            <a:ext cx="4184248" cy="514847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2777D-EFC8-BC66-905E-793DC63C8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D5E60-656A-C659-A44B-C3D29A1C6D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864C52C-C61B-FCB2-3CE1-77DE9165434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" r="178"/>
          <a:stretch/>
        </p:blipFill>
        <p:spPr>
          <a:xfrm>
            <a:off x="5942750" y="0"/>
            <a:ext cx="6249250" cy="5752306"/>
          </a:xfr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50B2E-B245-A4B2-9558-06C220D5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to Identify &amp; Select The Right Supplier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F0377-5216-9084-C13F-B4352149C7AB}"/>
              </a:ext>
            </a:extLst>
          </p:cNvPr>
          <p:cNvSpPr txBox="1"/>
          <p:nvPr/>
        </p:nvSpPr>
        <p:spPr>
          <a:xfrm>
            <a:off x="126089" y="585567"/>
            <a:ext cx="5907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Supplier selection ensures quality and consistency of materials (essential for meeting regulatory standards). A reliable supplier helps maintain product integrity, reduces contamination risk, and improves cost-effectiveness.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40730-C935-F03E-451C-2D1979A1C1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BB9ED-627E-AFA8-1660-49207AA0C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89" y="2558317"/>
            <a:ext cx="11966715" cy="2698267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The Act</a:t>
            </a:r>
            <a:r>
              <a:rPr lang="en-CA" baseline="30000" dirty="0"/>
              <a:t>1</a:t>
            </a:r>
            <a:r>
              <a:rPr lang="en-CA" dirty="0"/>
              <a:t> stipulates use of and documented proof that your testing lab is accredited. </a:t>
            </a:r>
            <a:endParaRPr lang="en-CA" i="1" dirty="0"/>
          </a:p>
          <a:p>
            <a:pPr lvl="1"/>
            <a:r>
              <a:rPr lang="en-CA" dirty="0"/>
              <a:t>ISO 17025, GLP</a:t>
            </a:r>
            <a:r>
              <a:rPr lang="en-CA" baseline="30000" dirty="0"/>
              <a:t>2</a:t>
            </a:r>
            <a:r>
              <a:rPr lang="en-CA" dirty="0"/>
              <a:t>, OECD</a:t>
            </a:r>
          </a:p>
          <a:p>
            <a:r>
              <a:rPr lang="en-CA" dirty="0"/>
              <a:t>Key QMS Attributes:</a:t>
            </a:r>
          </a:p>
          <a:p>
            <a:pPr lvl="1"/>
            <a:r>
              <a:rPr lang="en-CA" dirty="0"/>
              <a:t>Robust policies and procedures for confidentiality</a:t>
            </a:r>
          </a:p>
          <a:p>
            <a:pPr lvl="1"/>
            <a:r>
              <a:rPr lang="en-CA" dirty="0"/>
              <a:t>ICH-compliant validations</a:t>
            </a:r>
          </a:p>
          <a:p>
            <a:pPr lvl="1"/>
            <a:r>
              <a:rPr lang="en-CA" dirty="0"/>
              <a:t>Participation in proficiency testing programs</a:t>
            </a:r>
          </a:p>
          <a:p>
            <a:pPr lvl="1"/>
            <a:r>
              <a:rPr lang="en-CA" dirty="0"/>
              <a:t>Sample isolation to avoid cross-contamination</a:t>
            </a:r>
          </a:p>
          <a:p>
            <a:pPr lvl="1"/>
            <a:r>
              <a:rPr lang="en-CA" dirty="0"/>
              <a:t>Checks and balances for data review accuracy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825BD3-87AD-B2F2-11C8-5BD53D87E6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D16AFA52-713C-48C0-900A-742C1A602953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ACAFE-60BF-E49A-6739-2FFF73FB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Regulatory Compliance &amp; Quality Assurance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C433D-A919-E26A-4361-D36E623030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557" y="753249"/>
            <a:ext cx="12205682" cy="15340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6B1C5-D245-9262-85A6-B9519F3E2EA4}"/>
              </a:ext>
            </a:extLst>
          </p:cNvPr>
          <p:cNvSpPr txBox="1"/>
          <p:nvPr/>
        </p:nvSpPr>
        <p:spPr>
          <a:xfrm>
            <a:off x="537210" y="5520690"/>
            <a:ext cx="608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0" i="0" u="none" strike="noStrike" baseline="0" dirty="0">
                <a:latin typeface="Melior"/>
              </a:rPr>
              <a:t>1. § 1114.7(i)(4)(i)), 2. 21CFR Part 58</a:t>
            </a:r>
            <a:endParaRPr lang="en-US" dirty="0"/>
          </a:p>
        </p:txBody>
      </p:sp>
      <p:pic>
        <p:nvPicPr>
          <p:cNvPr id="8" name="Picture 7" descr="A blue circle with white text&#10;&#10;Description automatically generated">
            <a:extLst>
              <a:ext uri="{FF2B5EF4-FFF2-40B4-BE49-F238E27FC236}">
                <a16:creationId xmlns:a16="http://schemas.microsoft.com/office/drawing/2014/main" id="{08046D8F-A19F-95A5-26FB-81B35C70A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327" y="4283221"/>
            <a:ext cx="2766755" cy="16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9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0A429A-E520-F38A-4AB1-6786E840F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Validations specific to tobacco/nicotine products</a:t>
            </a:r>
          </a:p>
          <a:p>
            <a:endParaRPr lang="en-US" dirty="0"/>
          </a:p>
          <a:p>
            <a:r>
              <a:rPr lang="en-US" dirty="0"/>
              <a:t>Has an FDA Tobacco Product Master File (TPMF)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Active in organizations that drive good science in the industry</a:t>
            </a:r>
          </a:p>
          <a:p>
            <a:pPr lvl="1"/>
            <a:r>
              <a:rPr lang="en-US" dirty="0"/>
              <a:t>CORESTA, ISO, ASTM</a:t>
            </a:r>
          </a:p>
          <a:p>
            <a:pPr lvl="1"/>
            <a:endParaRPr lang="en-US" dirty="0"/>
          </a:p>
          <a:p>
            <a:r>
              <a:rPr lang="en-US" dirty="0"/>
              <a:t>Depth of experience with a wide range of regulatory submission types</a:t>
            </a:r>
          </a:p>
          <a:p>
            <a:endParaRPr lang="en-US" dirty="0"/>
          </a:p>
          <a:p>
            <a:r>
              <a:rPr lang="en-US" dirty="0"/>
              <a:t>Experience with multiple stakeholders for reputation and broad perspective</a:t>
            </a:r>
          </a:p>
          <a:p>
            <a:pPr lvl="1"/>
            <a:r>
              <a:rPr lang="en-US" dirty="0"/>
              <a:t>Projects with Manufacturers, government organizations, academia, non-profit associations</a:t>
            </a:r>
          </a:p>
          <a:p>
            <a:pPr lvl="1"/>
            <a:endParaRPr lang="en-US" dirty="0"/>
          </a:p>
          <a:p>
            <a:r>
              <a:rPr lang="en-US" dirty="0"/>
              <a:t>Formal presentations and peer-reviewed publications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499035-0DBA-C76F-70D3-0997B9996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E64-EF0D-DE4C-A197-D313DFB350C0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84A505-2FAA-B959-1B16-EA02BCDC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Expertise specific to the Tobacco/Nicotine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6324F-ACD0-88F3-3149-26B618BA70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04540" y="0"/>
            <a:ext cx="2766753" cy="16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66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A4683"/>
      </a:dk2>
      <a:lt2>
        <a:srgbClr val="E7E6E6"/>
      </a:lt2>
      <a:accent1>
        <a:srgbClr val="A3ADB3"/>
      </a:accent1>
      <a:accent2>
        <a:srgbClr val="28AAE2"/>
      </a:accent2>
      <a:accent3>
        <a:srgbClr val="005F87"/>
      </a:accent3>
      <a:accent4>
        <a:srgbClr val="20B573"/>
      </a:accent4>
      <a:accent5>
        <a:srgbClr val="69BD45"/>
      </a:accent5>
      <a:accent6>
        <a:srgbClr val="385B64"/>
      </a:accent6>
      <a:hlink>
        <a:srgbClr val="28AAE2"/>
      </a:hlink>
      <a:folHlink>
        <a:srgbClr val="005F8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5353b8-2c46-47d3-9de9-a45d1d54bfe1" xsi:nil="true"/>
    <lcf76f155ced4ddcb4097134ff3c332f xmlns="099f33f1-9f77-49c1-b7a0-19360b66ec7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7E6D4C13617E47AA08226BA56A5EDC" ma:contentTypeVersion="16" ma:contentTypeDescription="Create a new document." ma:contentTypeScope="" ma:versionID="0a50ddffd7f7a644f3b49cdf73f6c8a4">
  <xsd:schema xmlns:xsd="http://www.w3.org/2001/XMLSchema" xmlns:xs="http://www.w3.org/2001/XMLSchema" xmlns:p="http://schemas.microsoft.com/office/2006/metadata/properties" xmlns:ns2="099f33f1-9f77-49c1-b7a0-19360b66ec76" xmlns:ns3="865353b8-2c46-47d3-9de9-a45d1d54bfe1" targetNamespace="http://schemas.microsoft.com/office/2006/metadata/properties" ma:root="true" ma:fieldsID="829b0e27210e259810c7a8144bc5e9e0" ns2:_="" ns3:_="">
    <xsd:import namespace="099f33f1-9f77-49c1-b7a0-19360b66ec76"/>
    <xsd:import namespace="865353b8-2c46-47d3-9de9-a45d1d54b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f33f1-9f77-49c1-b7a0-19360b66ec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dd2f10-3adb-4495-ae6c-d7c2baf681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353b8-2c46-47d3-9de9-a45d1d54bf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1726968-27af-4cc8-8ad8-f291c12255ad}" ma:internalName="TaxCatchAll" ma:showField="CatchAllData" ma:web="865353b8-2c46-47d3-9de9-a45d1d54b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FC2069-799A-491F-9F5E-51A4EAC60CAC}">
  <ds:schemaRefs>
    <ds:schemaRef ds:uri="http://schemas.microsoft.com/office/2006/metadata/properties"/>
    <ds:schemaRef ds:uri="http://schemas.openxmlformats.org/package/2006/metadata/core-properties"/>
    <ds:schemaRef ds:uri="099f33f1-9f77-49c1-b7a0-19360b66ec76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865353b8-2c46-47d3-9de9-a45d1d54bfe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D269DC2-0F02-4C79-B4F3-1FE1F1FB2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9f33f1-9f77-49c1-b7a0-19360b66ec76"/>
    <ds:schemaRef ds:uri="865353b8-2c46-47d3-9de9-a45d1d54b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6A3F15-35E8-48AF-9CB7-27EDB554F7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5619</TotalTime>
  <Words>647</Words>
  <Application>Microsoft Office PowerPoint</Application>
  <PresentationFormat>Widescreen</PresentationFormat>
  <Paragraphs>127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Melior</vt:lpstr>
      <vt:lpstr>Wingdings</vt:lpstr>
      <vt:lpstr>Office Theme</vt:lpstr>
      <vt:lpstr>KEYNOTE SESSION: The Essential Value of Good Suppliers</vt:lpstr>
      <vt:lpstr>What can happen if you select the wrong testing lab (supplier)?</vt:lpstr>
      <vt:lpstr>PMTA Landscape</vt:lpstr>
      <vt:lpstr>FDA Rejections – They Didn’t Have the Science </vt:lpstr>
      <vt:lpstr>FDA Action Ramped Up in 2023</vt:lpstr>
      <vt:lpstr>Major Manufacturers are Pressing for Action</vt:lpstr>
      <vt:lpstr>How to Identify &amp; Select The Right Supplier</vt:lpstr>
      <vt:lpstr>Regulatory Compliance &amp; Quality Assurance</vt:lpstr>
      <vt:lpstr>Expertise specific to the Tobacco/Nicotine Space</vt:lpstr>
      <vt:lpstr>Experience &amp; Offerings</vt:lpstr>
      <vt:lpstr>Capacity &amp; Scalability</vt:lpstr>
      <vt:lpstr>Business Continuity</vt:lpstr>
      <vt:lpstr>Strategic with Testing Plan</vt:lpstr>
      <vt:lpstr>Changing Suppliers Along the Way</vt:lpstr>
      <vt:lpstr>Visit the Labstat Website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Nick Munguia</dc:creator>
  <cp:lastModifiedBy>Jennifer Dentinger</cp:lastModifiedBy>
  <cp:revision>34</cp:revision>
  <dcterms:created xsi:type="dcterms:W3CDTF">2022-07-22T16:56:19Z</dcterms:created>
  <dcterms:modified xsi:type="dcterms:W3CDTF">2024-01-19T19:39:54Z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0x010100127E6D4C13617E47AA08226BA56A5EDC</vt:lpwstr>
  </property>
  <property fmtid="{D5CDD505-2E9C-101B-9397-08002B2CF9AE}" pid="3" name="MediaServiceImageTags">
    <vt:lpwstr/>
  </property>
</Properties>
</file>